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Slab"/>
      <p:regular r:id="rId19"/>
      <p:bold r:id="rId20"/>
    </p:embeddedFont>
    <p:embeddedFont>
      <p:font typeface="Robo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Slab-bold.fntdata"/><Relationship Id="rId11" Type="http://schemas.openxmlformats.org/officeDocument/2006/relationships/slide" Target="slides/slide6.xml"/><Relationship Id="rId22" Type="http://schemas.openxmlformats.org/officeDocument/2006/relationships/font" Target="fonts/Roboto-bold.fntdata"/><Relationship Id="rId10" Type="http://schemas.openxmlformats.org/officeDocument/2006/relationships/slide" Target="slides/slide5.xml"/><Relationship Id="rId21" Type="http://schemas.openxmlformats.org/officeDocument/2006/relationships/font" Target="fonts/Roboto-regular.fntdata"/><Relationship Id="rId13" Type="http://schemas.openxmlformats.org/officeDocument/2006/relationships/slide" Target="slides/slide8.xml"/><Relationship Id="rId24" Type="http://schemas.openxmlformats.org/officeDocument/2006/relationships/font" Target="fonts/Roboto-boldItalic.fntdata"/><Relationship Id="rId12" Type="http://schemas.openxmlformats.org/officeDocument/2006/relationships/slide" Target="slides/slide7.xml"/><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Slab-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a131884cea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a131884cea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a131884cea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a131884cea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a131884cea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a131884cea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a131884cea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a131884cea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a131884cea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a131884cea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a131884cea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a131884cea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a131884cea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a131884cea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a131884cea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a131884cea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a131884cea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a131884cea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a131884cea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a131884cea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a131884cea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a131884cea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a131884cea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a131884cea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accent5"/>
              </a:buClr>
              <a:buSzPts val="13000"/>
              <a:buNone/>
              <a:defRPr sz="13000">
                <a:solidFill>
                  <a:schemeClr val="accent5"/>
                </a:solidFill>
              </a:defRPr>
            </a:lvl1pPr>
            <a:lvl2pPr lvl="1" rtl="0" algn="ctr">
              <a:spcBef>
                <a:spcPts val="0"/>
              </a:spcBef>
              <a:spcAft>
                <a:spcPts val="0"/>
              </a:spcAft>
              <a:buClr>
                <a:schemeClr val="accent5"/>
              </a:buClr>
              <a:buSzPts val="13000"/>
              <a:buNone/>
              <a:defRPr sz="13000">
                <a:solidFill>
                  <a:schemeClr val="accent5"/>
                </a:solidFill>
              </a:defRPr>
            </a:lvl2pPr>
            <a:lvl3pPr lvl="2" rtl="0" algn="ctr">
              <a:spcBef>
                <a:spcPts val="0"/>
              </a:spcBef>
              <a:spcAft>
                <a:spcPts val="0"/>
              </a:spcAft>
              <a:buClr>
                <a:schemeClr val="accent5"/>
              </a:buClr>
              <a:buSzPts val="13000"/>
              <a:buNone/>
              <a:defRPr sz="13000">
                <a:solidFill>
                  <a:schemeClr val="accent5"/>
                </a:solidFill>
              </a:defRPr>
            </a:lvl3pPr>
            <a:lvl4pPr lvl="3" rtl="0" algn="ctr">
              <a:spcBef>
                <a:spcPts val="0"/>
              </a:spcBef>
              <a:spcAft>
                <a:spcPts val="0"/>
              </a:spcAft>
              <a:buClr>
                <a:schemeClr val="accent5"/>
              </a:buClr>
              <a:buSzPts val="13000"/>
              <a:buNone/>
              <a:defRPr sz="13000">
                <a:solidFill>
                  <a:schemeClr val="accent5"/>
                </a:solidFill>
              </a:defRPr>
            </a:lvl4pPr>
            <a:lvl5pPr lvl="4" rtl="0" algn="ctr">
              <a:spcBef>
                <a:spcPts val="0"/>
              </a:spcBef>
              <a:spcAft>
                <a:spcPts val="0"/>
              </a:spcAft>
              <a:buClr>
                <a:schemeClr val="accent5"/>
              </a:buClr>
              <a:buSzPts val="13000"/>
              <a:buNone/>
              <a:defRPr sz="13000">
                <a:solidFill>
                  <a:schemeClr val="accent5"/>
                </a:solidFill>
              </a:defRPr>
            </a:lvl5pPr>
            <a:lvl6pPr lvl="5" rtl="0" algn="ctr">
              <a:spcBef>
                <a:spcPts val="0"/>
              </a:spcBef>
              <a:spcAft>
                <a:spcPts val="0"/>
              </a:spcAft>
              <a:buClr>
                <a:schemeClr val="accent5"/>
              </a:buClr>
              <a:buSzPts val="13000"/>
              <a:buNone/>
              <a:defRPr sz="13000">
                <a:solidFill>
                  <a:schemeClr val="accent5"/>
                </a:solidFill>
              </a:defRPr>
            </a:lvl6pPr>
            <a:lvl7pPr lvl="6" rtl="0" algn="ctr">
              <a:spcBef>
                <a:spcPts val="0"/>
              </a:spcBef>
              <a:spcAft>
                <a:spcPts val="0"/>
              </a:spcAft>
              <a:buClr>
                <a:schemeClr val="accent5"/>
              </a:buClr>
              <a:buSzPts val="13000"/>
              <a:buNone/>
              <a:defRPr sz="13000">
                <a:solidFill>
                  <a:schemeClr val="accent5"/>
                </a:solidFill>
              </a:defRPr>
            </a:lvl7pPr>
            <a:lvl8pPr lvl="7" rtl="0" algn="ctr">
              <a:spcBef>
                <a:spcPts val="0"/>
              </a:spcBef>
              <a:spcAft>
                <a:spcPts val="0"/>
              </a:spcAft>
              <a:buClr>
                <a:schemeClr val="accent5"/>
              </a:buClr>
              <a:buSzPts val="13000"/>
              <a:buNone/>
              <a:defRPr sz="13000">
                <a:solidFill>
                  <a:schemeClr val="accent5"/>
                </a:solidFill>
              </a:defRPr>
            </a:lvl8pPr>
            <a:lvl9pPr lvl="8" rtl="0"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800"/>
              <a:buNone/>
              <a:defRPr sz="3800"/>
            </a:lvl1pPr>
            <a:lvl2pPr lvl="1" rtl="0" algn="ctr">
              <a:spcBef>
                <a:spcPts val="0"/>
              </a:spcBef>
              <a:spcAft>
                <a:spcPts val="0"/>
              </a:spcAft>
              <a:buSzPts val="3800"/>
              <a:buNone/>
              <a:defRPr sz="3800"/>
            </a:lvl2pPr>
            <a:lvl3pPr lvl="2" rtl="0" algn="ctr">
              <a:spcBef>
                <a:spcPts val="0"/>
              </a:spcBef>
              <a:spcAft>
                <a:spcPts val="0"/>
              </a:spcAft>
              <a:buSzPts val="3800"/>
              <a:buNone/>
              <a:defRPr sz="3800"/>
            </a:lvl3pPr>
            <a:lvl4pPr lvl="3" rtl="0" algn="ctr">
              <a:spcBef>
                <a:spcPts val="0"/>
              </a:spcBef>
              <a:spcAft>
                <a:spcPts val="0"/>
              </a:spcAft>
              <a:buSzPts val="3800"/>
              <a:buNone/>
              <a:defRPr sz="3800"/>
            </a:lvl4pPr>
            <a:lvl5pPr lvl="4" rtl="0" algn="ctr">
              <a:spcBef>
                <a:spcPts val="0"/>
              </a:spcBef>
              <a:spcAft>
                <a:spcPts val="0"/>
              </a:spcAft>
              <a:buSzPts val="3800"/>
              <a:buNone/>
              <a:defRPr sz="3800"/>
            </a:lvl5pPr>
            <a:lvl6pPr lvl="5" rtl="0" algn="ctr">
              <a:spcBef>
                <a:spcPts val="0"/>
              </a:spcBef>
              <a:spcAft>
                <a:spcPts val="0"/>
              </a:spcAft>
              <a:buSzPts val="3800"/>
              <a:buNone/>
              <a:defRPr sz="3800"/>
            </a:lvl6pPr>
            <a:lvl7pPr lvl="6" rtl="0" algn="ctr">
              <a:spcBef>
                <a:spcPts val="0"/>
              </a:spcBef>
              <a:spcAft>
                <a:spcPts val="0"/>
              </a:spcAft>
              <a:buSzPts val="3800"/>
              <a:buNone/>
              <a:defRPr sz="3800"/>
            </a:lvl7pPr>
            <a:lvl8pPr lvl="7" rtl="0" algn="ctr">
              <a:spcBef>
                <a:spcPts val="0"/>
              </a:spcBef>
              <a:spcAft>
                <a:spcPts val="0"/>
              </a:spcAft>
              <a:buSzPts val="3800"/>
              <a:buNone/>
              <a:defRPr sz="3800"/>
            </a:lvl8pPr>
            <a:lvl9pPr lvl="8" rtl="0"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accent5"/>
              </a:buClr>
              <a:buSzPts val="2100"/>
              <a:buNone/>
              <a:defRPr sz="2100">
                <a:solidFill>
                  <a:schemeClr val="accent5"/>
                </a:solidFill>
              </a:defRPr>
            </a:lvl1pPr>
            <a:lvl2pPr lvl="1" rtl="0" algn="ctr">
              <a:lnSpc>
                <a:spcPct val="100000"/>
              </a:lnSpc>
              <a:spcBef>
                <a:spcPts val="0"/>
              </a:spcBef>
              <a:spcAft>
                <a:spcPts val="0"/>
              </a:spcAft>
              <a:buClr>
                <a:schemeClr val="accent5"/>
              </a:buClr>
              <a:buSzPts val="2100"/>
              <a:buNone/>
              <a:defRPr sz="2100">
                <a:solidFill>
                  <a:schemeClr val="accent5"/>
                </a:solidFill>
              </a:defRPr>
            </a:lvl2pPr>
            <a:lvl3pPr lvl="2" rtl="0" algn="ctr">
              <a:lnSpc>
                <a:spcPct val="100000"/>
              </a:lnSpc>
              <a:spcBef>
                <a:spcPts val="0"/>
              </a:spcBef>
              <a:spcAft>
                <a:spcPts val="0"/>
              </a:spcAft>
              <a:buClr>
                <a:schemeClr val="accent5"/>
              </a:buClr>
              <a:buSzPts val="2100"/>
              <a:buNone/>
              <a:defRPr sz="2100">
                <a:solidFill>
                  <a:schemeClr val="accent5"/>
                </a:solidFill>
              </a:defRPr>
            </a:lvl3pPr>
            <a:lvl4pPr lvl="3" rtl="0" algn="ctr">
              <a:lnSpc>
                <a:spcPct val="100000"/>
              </a:lnSpc>
              <a:spcBef>
                <a:spcPts val="0"/>
              </a:spcBef>
              <a:spcAft>
                <a:spcPts val="0"/>
              </a:spcAft>
              <a:buClr>
                <a:schemeClr val="accent5"/>
              </a:buClr>
              <a:buSzPts val="2100"/>
              <a:buNone/>
              <a:defRPr sz="2100">
                <a:solidFill>
                  <a:schemeClr val="accent5"/>
                </a:solidFill>
              </a:defRPr>
            </a:lvl4pPr>
            <a:lvl5pPr lvl="4" rtl="0" algn="ctr">
              <a:lnSpc>
                <a:spcPct val="100000"/>
              </a:lnSpc>
              <a:spcBef>
                <a:spcPts val="0"/>
              </a:spcBef>
              <a:spcAft>
                <a:spcPts val="0"/>
              </a:spcAft>
              <a:buClr>
                <a:schemeClr val="accent5"/>
              </a:buClr>
              <a:buSzPts val="2100"/>
              <a:buNone/>
              <a:defRPr sz="2100">
                <a:solidFill>
                  <a:schemeClr val="accent5"/>
                </a:solidFill>
              </a:defRPr>
            </a:lvl5pPr>
            <a:lvl6pPr lvl="5" rtl="0" algn="ctr">
              <a:lnSpc>
                <a:spcPct val="100000"/>
              </a:lnSpc>
              <a:spcBef>
                <a:spcPts val="0"/>
              </a:spcBef>
              <a:spcAft>
                <a:spcPts val="0"/>
              </a:spcAft>
              <a:buClr>
                <a:schemeClr val="accent5"/>
              </a:buClr>
              <a:buSzPts val="2100"/>
              <a:buNone/>
              <a:defRPr sz="2100">
                <a:solidFill>
                  <a:schemeClr val="accent5"/>
                </a:solidFill>
              </a:defRPr>
            </a:lvl6pPr>
            <a:lvl7pPr lvl="6" rtl="0" algn="ctr">
              <a:lnSpc>
                <a:spcPct val="100000"/>
              </a:lnSpc>
              <a:spcBef>
                <a:spcPts val="0"/>
              </a:spcBef>
              <a:spcAft>
                <a:spcPts val="0"/>
              </a:spcAft>
              <a:buClr>
                <a:schemeClr val="accent5"/>
              </a:buClr>
              <a:buSzPts val="2100"/>
              <a:buNone/>
              <a:defRPr sz="2100">
                <a:solidFill>
                  <a:schemeClr val="accent5"/>
                </a:solidFill>
              </a:defRPr>
            </a:lvl7pPr>
            <a:lvl8pPr lvl="7" rtl="0" algn="ctr">
              <a:lnSpc>
                <a:spcPct val="100000"/>
              </a:lnSpc>
              <a:spcBef>
                <a:spcPts val="0"/>
              </a:spcBef>
              <a:spcAft>
                <a:spcPts val="0"/>
              </a:spcAft>
              <a:buClr>
                <a:schemeClr val="accent5"/>
              </a:buClr>
              <a:buSzPts val="2100"/>
              <a:buNone/>
              <a:defRPr sz="2100">
                <a:solidFill>
                  <a:schemeClr val="accent5"/>
                </a:solidFill>
              </a:defRPr>
            </a:lvl8pPr>
            <a:lvl9pPr lvl="8" rtl="0"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1"/>
                </a:solidFill>
                <a:latin typeface="Roboto"/>
                <a:ea typeface="Roboto"/>
                <a:cs typeface="Roboto"/>
                <a:sym typeface="Roboto"/>
              </a:defRPr>
            </a:lvl1pPr>
            <a:lvl2pPr lvl="1" rtl="0" algn="r">
              <a:buNone/>
              <a:defRPr sz="1000">
                <a:solidFill>
                  <a:schemeClr val="dk1"/>
                </a:solidFill>
                <a:latin typeface="Roboto"/>
                <a:ea typeface="Roboto"/>
                <a:cs typeface="Roboto"/>
                <a:sym typeface="Roboto"/>
              </a:defRPr>
            </a:lvl2pPr>
            <a:lvl3pPr lvl="2" rtl="0" algn="r">
              <a:buNone/>
              <a:defRPr sz="1000">
                <a:solidFill>
                  <a:schemeClr val="dk1"/>
                </a:solidFill>
                <a:latin typeface="Roboto"/>
                <a:ea typeface="Roboto"/>
                <a:cs typeface="Roboto"/>
                <a:sym typeface="Roboto"/>
              </a:defRPr>
            </a:lvl3pPr>
            <a:lvl4pPr lvl="3" rtl="0" algn="r">
              <a:buNone/>
              <a:defRPr sz="1000">
                <a:solidFill>
                  <a:schemeClr val="dk1"/>
                </a:solidFill>
                <a:latin typeface="Roboto"/>
                <a:ea typeface="Roboto"/>
                <a:cs typeface="Roboto"/>
                <a:sym typeface="Roboto"/>
              </a:defRPr>
            </a:lvl4pPr>
            <a:lvl5pPr lvl="4" rtl="0" algn="r">
              <a:buNone/>
              <a:defRPr sz="1000">
                <a:solidFill>
                  <a:schemeClr val="dk1"/>
                </a:solidFill>
                <a:latin typeface="Roboto"/>
                <a:ea typeface="Roboto"/>
                <a:cs typeface="Roboto"/>
                <a:sym typeface="Roboto"/>
              </a:defRPr>
            </a:lvl5pPr>
            <a:lvl6pPr lvl="5" rtl="0" algn="r">
              <a:buNone/>
              <a:defRPr sz="1000">
                <a:solidFill>
                  <a:schemeClr val="dk1"/>
                </a:solidFill>
                <a:latin typeface="Roboto"/>
                <a:ea typeface="Roboto"/>
                <a:cs typeface="Roboto"/>
                <a:sym typeface="Roboto"/>
              </a:defRPr>
            </a:lvl6pPr>
            <a:lvl7pPr lvl="6" rtl="0" algn="r">
              <a:buNone/>
              <a:defRPr sz="1000">
                <a:solidFill>
                  <a:schemeClr val="dk1"/>
                </a:solidFill>
                <a:latin typeface="Roboto"/>
                <a:ea typeface="Roboto"/>
                <a:cs typeface="Roboto"/>
                <a:sym typeface="Roboto"/>
              </a:defRPr>
            </a:lvl7pPr>
            <a:lvl8pPr lvl="7" rtl="0" algn="r">
              <a:buNone/>
              <a:defRPr sz="1000">
                <a:solidFill>
                  <a:schemeClr val="dk1"/>
                </a:solidFill>
                <a:latin typeface="Roboto"/>
                <a:ea typeface="Roboto"/>
                <a:cs typeface="Roboto"/>
                <a:sym typeface="Roboto"/>
              </a:defRPr>
            </a:lvl8pPr>
            <a:lvl9pPr lvl="8" rtl="0"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4100"/>
              <a:t>Sports Analytics </a:t>
            </a:r>
            <a:endParaRPr b="1" sz="4100"/>
          </a:p>
          <a:p>
            <a:pPr indent="0" lvl="0" marL="0" rtl="0" algn="ctr">
              <a:spcBef>
                <a:spcPts val="0"/>
              </a:spcBef>
              <a:spcAft>
                <a:spcPts val="0"/>
              </a:spcAft>
              <a:buNone/>
            </a:pPr>
            <a:r>
              <a:rPr b="1" lang="en" sz="4100"/>
              <a:t> UNCC FOOTBALL </a:t>
            </a:r>
            <a:endParaRPr b="1" sz="4100"/>
          </a:p>
        </p:txBody>
      </p:sp>
      <p:sp>
        <p:nvSpPr>
          <p:cNvPr id="64" name="Google Shape;64;p13"/>
          <p:cNvSpPr txBox="1"/>
          <p:nvPr>
            <p:ph idx="1" type="subTitle"/>
          </p:nvPr>
        </p:nvSpPr>
        <p:spPr>
          <a:xfrm>
            <a:off x="3248676" y="3082000"/>
            <a:ext cx="23952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200">
                <a:solidFill>
                  <a:srgbClr val="FCE5CD"/>
                </a:solidFill>
              </a:rPr>
              <a:t>Akhilesh Pothuri </a:t>
            </a:r>
            <a:endParaRPr sz="1200">
              <a:solidFill>
                <a:srgbClr val="FCE5CD"/>
              </a:solidFill>
            </a:endParaRPr>
          </a:p>
          <a:p>
            <a:pPr indent="0" lvl="0" marL="0" rtl="0" algn="ctr">
              <a:spcBef>
                <a:spcPts val="0"/>
              </a:spcBef>
              <a:spcAft>
                <a:spcPts val="0"/>
              </a:spcAft>
              <a:buNone/>
            </a:pPr>
            <a:r>
              <a:rPr lang="en" sz="1200">
                <a:solidFill>
                  <a:srgbClr val="FCE5CD"/>
                </a:solidFill>
              </a:rPr>
              <a:t>DSBA 6400</a:t>
            </a:r>
            <a:endParaRPr sz="1200">
              <a:solidFill>
                <a:srgbClr val="FCE5CD"/>
              </a:solidFill>
            </a:endParaRPr>
          </a:p>
          <a:p>
            <a:pPr indent="0" lvl="0" marL="0" rtl="0" algn="ctr">
              <a:spcBef>
                <a:spcPts val="0"/>
              </a:spcBef>
              <a:spcAft>
                <a:spcPts val="0"/>
              </a:spcAft>
              <a:buNone/>
            </a:pPr>
            <a:r>
              <a:rPr lang="en" sz="1200">
                <a:solidFill>
                  <a:srgbClr val="FCE5CD"/>
                </a:solidFill>
              </a:rPr>
              <a:t>UNC Charlotte</a:t>
            </a:r>
            <a:endParaRPr sz="1200">
              <a:solidFill>
                <a:srgbClr val="FCE5CD"/>
              </a:solidFill>
            </a:endParaRPr>
          </a:p>
        </p:txBody>
      </p:sp>
      <p:sp>
        <p:nvSpPr>
          <p:cNvPr id="65" name="Google Shape;65;p13"/>
          <p:cNvSpPr txBox="1"/>
          <p:nvPr>
            <p:ph idx="1" type="subTitle"/>
          </p:nvPr>
        </p:nvSpPr>
        <p:spPr>
          <a:xfrm>
            <a:off x="601300" y="3125600"/>
            <a:ext cx="2798700" cy="9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2CC"/>
                </a:solidFill>
              </a:rPr>
              <a:t>Dr. John Tobias</a:t>
            </a:r>
            <a:endParaRPr sz="1200">
              <a:solidFill>
                <a:srgbClr val="FFF2CC"/>
              </a:solidFill>
            </a:endParaRPr>
          </a:p>
          <a:p>
            <a:pPr indent="0" lvl="0" marL="0" rtl="0" algn="ctr">
              <a:spcBef>
                <a:spcPts val="0"/>
              </a:spcBef>
              <a:spcAft>
                <a:spcPts val="0"/>
              </a:spcAft>
              <a:buNone/>
            </a:pPr>
            <a:r>
              <a:rPr lang="en" sz="1200">
                <a:solidFill>
                  <a:srgbClr val="FFF2CC"/>
                </a:solidFill>
              </a:rPr>
              <a:t>Sports Analytics Program Director</a:t>
            </a:r>
            <a:endParaRPr sz="1200">
              <a:solidFill>
                <a:srgbClr val="FFF2CC"/>
              </a:solidFill>
            </a:endParaRPr>
          </a:p>
          <a:p>
            <a:pPr indent="0" lvl="0" marL="0" rtl="0" algn="ctr">
              <a:spcBef>
                <a:spcPts val="0"/>
              </a:spcBef>
              <a:spcAft>
                <a:spcPts val="0"/>
              </a:spcAft>
              <a:buNone/>
            </a:pPr>
            <a:r>
              <a:rPr lang="en" sz="1200">
                <a:solidFill>
                  <a:srgbClr val="FFF2CC"/>
                </a:solidFill>
              </a:rPr>
              <a:t>UNC Charlotte</a:t>
            </a:r>
            <a:endParaRPr sz="1200">
              <a:solidFill>
                <a:srgbClr val="FFF2CC"/>
              </a:solidFill>
            </a:endParaRPr>
          </a:p>
        </p:txBody>
      </p:sp>
      <p:sp>
        <p:nvSpPr>
          <p:cNvPr id="66" name="Google Shape;66;p13"/>
          <p:cNvSpPr txBox="1"/>
          <p:nvPr>
            <p:ph idx="1" type="subTitle"/>
          </p:nvPr>
        </p:nvSpPr>
        <p:spPr>
          <a:xfrm>
            <a:off x="5329726" y="3082000"/>
            <a:ext cx="23952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200">
                <a:solidFill>
                  <a:srgbClr val="FCE5CD"/>
                </a:solidFill>
              </a:rPr>
              <a:t>Coach Biff Poggi</a:t>
            </a:r>
            <a:endParaRPr sz="1200">
              <a:solidFill>
                <a:srgbClr val="FCE5CD"/>
              </a:solidFill>
            </a:endParaRPr>
          </a:p>
          <a:p>
            <a:pPr indent="0" lvl="0" marL="0" rtl="0" algn="ctr">
              <a:spcBef>
                <a:spcPts val="0"/>
              </a:spcBef>
              <a:spcAft>
                <a:spcPts val="0"/>
              </a:spcAft>
              <a:buNone/>
            </a:pPr>
            <a:r>
              <a:rPr lang="en" sz="1200">
                <a:solidFill>
                  <a:srgbClr val="FCE5CD"/>
                </a:solidFill>
              </a:rPr>
              <a:t>UNC Charlotte </a:t>
            </a:r>
            <a:endParaRPr sz="1200">
              <a:solidFill>
                <a:srgbClr val="FCE5CD"/>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Jersey Number Detection</a:t>
            </a:r>
            <a:endParaRPr/>
          </a:p>
        </p:txBody>
      </p:sp>
      <p:sp>
        <p:nvSpPr>
          <p:cNvPr id="137" name="Google Shape;137;p22"/>
          <p:cNvSpPr txBox="1"/>
          <p:nvPr>
            <p:ph idx="1" type="body"/>
          </p:nvPr>
        </p:nvSpPr>
        <p:spPr>
          <a:xfrm>
            <a:off x="387900" y="1489825"/>
            <a:ext cx="4385100" cy="3078900"/>
          </a:xfrm>
          <a:prstGeom prst="rect">
            <a:avLst/>
          </a:prstGeom>
        </p:spPr>
        <p:txBody>
          <a:bodyPr anchorCtr="0" anchor="t" bIns="91425" lIns="91425" spcFirstLastPara="1" rIns="91425" wrap="square" tIns="91425">
            <a:noAutofit/>
          </a:bodyPr>
          <a:lstStyle/>
          <a:p>
            <a:pPr indent="-344805" lvl="0" marL="457200" rtl="0" algn="l">
              <a:lnSpc>
                <a:spcPct val="95000"/>
              </a:lnSpc>
              <a:spcBef>
                <a:spcPts val="0"/>
              </a:spcBef>
              <a:spcAft>
                <a:spcPts val="0"/>
              </a:spcAft>
              <a:buSzPts val="1830"/>
              <a:buChar char="●"/>
            </a:pPr>
            <a:r>
              <a:rPr lang="en" sz="1829"/>
              <a:t>Input - .mp4 Video Footage</a:t>
            </a:r>
            <a:endParaRPr sz="1829"/>
          </a:p>
          <a:p>
            <a:pPr indent="0" lvl="0" marL="457200" rtl="0" algn="l">
              <a:lnSpc>
                <a:spcPct val="95000"/>
              </a:lnSpc>
              <a:spcBef>
                <a:spcPts val="1200"/>
              </a:spcBef>
              <a:spcAft>
                <a:spcPts val="0"/>
              </a:spcAft>
              <a:buNone/>
            </a:pPr>
            <a:r>
              <a:t/>
            </a:r>
            <a:endParaRPr sz="1829"/>
          </a:p>
          <a:p>
            <a:pPr indent="-344805" lvl="0" marL="457200" rtl="0" algn="l">
              <a:lnSpc>
                <a:spcPct val="95000"/>
              </a:lnSpc>
              <a:spcBef>
                <a:spcPts val="0"/>
              </a:spcBef>
              <a:spcAft>
                <a:spcPts val="0"/>
              </a:spcAft>
              <a:buSzPts val="1830"/>
              <a:buChar char="●"/>
            </a:pPr>
            <a:r>
              <a:rPr lang="en" sz="1829"/>
              <a:t>We use the </a:t>
            </a:r>
            <a:r>
              <a:rPr lang="en" sz="1829"/>
              <a:t>helmet boxes positions provided in the dataset to identify and detect player jersey numbers.</a:t>
            </a:r>
            <a:endParaRPr sz="1829"/>
          </a:p>
          <a:p>
            <a:pPr indent="0" lvl="0" marL="0" rtl="0" algn="l">
              <a:lnSpc>
                <a:spcPct val="95000"/>
              </a:lnSpc>
              <a:spcBef>
                <a:spcPts val="1200"/>
              </a:spcBef>
              <a:spcAft>
                <a:spcPts val="0"/>
              </a:spcAft>
              <a:buSzPts val="935"/>
              <a:buNone/>
            </a:pPr>
            <a:r>
              <a:t/>
            </a:r>
            <a:endParaRPr sz="1829"/>
          </a:p>
          <a:p>
            <a:pPr indent="-344805" lvl="0" marL="457200" rtl="0" algn="l">
              <a:lnSpc>
                <a:spcPct val="95000"/>
              </a:lnSpc>
              <a:spcBef>
                <a:spcPts val="0"/>
              </a:spcBef>
              <a:spcAft>
                <a:spcPts val="0"/>
              </a:spcAft>
              <a:buSzPts val="1830"/>
              <a:buChar char="●"/>
            </a:pPr>
            <a:r>
              <a:rPr lang="en" sz="1829"/>
              <a:t>We use a Sequential Model for Data Augmentation ( Rotation, Zoom, Contrast)</a:t>
            </a:r>
            <a:endParaRPr sz="1829"/>
          </a:p>
          <a:p>
            <a:pPr indent="0" lvl="0" marL="0" rtl="0" algn="l">
              <a:lnSpc>
                <a:spcPct val="95000"/>
              </a:lnSpc>
              <a:spcBef>
                <a:spcPts val="1200"/>
              </a:spcBef>
              <a:spcAft>
                <a:spcPts val="1200"/>
              </a:spcAft>
              <a:buSzPts val="935"/>
              <a:buNone/>
            </a:pPr>
            <a:r>
              <a:t/>
            </a:r>
            <a:endParaRPr sz="1829"/>
          </a:p>
        </p:txBody>
      </p:sp>
      <p:pic>
        <p:nvPicPr>
          <p:cNvPr id="138" name="Google Shape;138;p22"/>
          <p:cNvPicPr preferRelativeResize="0"/>
          <p:nvPr/>
        </p:nvPicPr>
        <p:blipFill>
          <a:blip r:embed="rId3">
            <a:alphaModFix/>
          </a:blip>
          <a:stretch>
            <a:fillRect/>
          </a:stretch>
        </p:blipFill>
        <p:spPr>
          <a:xfrm>
            <a:off x="6867050" y="475747"/>
            <a:ext cx="1889050" cy="1852004"/>
          </a:xfrm>
          <a:prstGeom prst="rect">
            <a:avLst/>
          </a:prstGeom>
          <a:noFill/>
          <a:ln>
            <a:noFill/>
          </a:ln>
        </p:spPr>
      </p:pic>
      <p:pic>
        <p:nvPicPr>
          <p:cNvPr id="139" name="Google Shape;139;p22"/>
          <p:cNvPicPr preferRelativeResize="0"/>
          <p:nvPr/>
        </p:nvPicPr>
        <p:blipFill>
          <a:blip r:embed="rId4">
            <a:alphaModFix/>
          </a:blip>
          <a:stretch>
            <a:fillRect/>
          </a:stretch>
        </p:blipFill>
        <p:spPr>
          <a:xfrm>
            <a:off x="5105850" y="2453400"/>
            <a:ext cx="2411950" cy="2232549"/>
          </a:xfrm>
          <a:prstGeom prst="rect">
            <a:avLst/>
          </a:prstGeom>
          <a:noFill/>
          <a:ln>
            <a:noFill/>
          </a:ln>
        </p:spPr>
      </p:pic>
      <p:cxnSp>
        <p:nvCxnSpPr>
          <p:cNvPr id="140" name="Google Shape;140;p22"/>
          <p:cNvCxnSpPr>
            <a:stCxn id="138" idx="2"/>
            <a:endCxn id="139" idx="0"/>
          </p:cNvCxnSpPr>
          <p:nvPr/>
        </p:nvCxnSpPr>
        <p:spPr>
          <a:xfrm flipH="1">
            <a:off x="6311875" y="2327750"/>
            <a:ext cx="1499700" cy="1257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387900" y="3056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Model Performance</a:t>
            </a:r>
            <a:endParaRPr/>
          </a:p>
        </p:txBody>
      </p:sp>
      <p:pic>
        <p:nvPicPr>
          <p:cNvPr id="146" name="Google Shape;146;p23"/>
          <p:cNvPicPr preferRelativeResize="0"/>
          <p:nvPr/>
        </p:nvPicPr>
        <p:blipFill>
          <a:blip r:embed="rId3">
            <a:alphaModFix/>
          </a:blip>
          <a:stretch>
            <a:fillRect/>
          </a:stretch>
        </p:blipFill>
        <p:spPr>
          <a:xfrm>
            <a:off x="2817250" y="1144381"/>
            <a:ext cx="1397800" cy="3737745"/>
          </a:xfrm>
          <a:prstGeom prst="rect">
            <a:avLst/>
          </a:prstGeom>
          <a:noFill/>
          <a:ln>
            <a:noFill/>
          </a:ln>
        </p:spPr>
      </p:pic>
      <p:pic>
        <p:nvPicPr>
          <p:cNvPr id="147" name="Google Shape;147;p23"/>
          <p:cNvPicPr preferRelativeResize="0"/>
          <p:nvPr/>
        </p:nvPicPr>
        <p:blipFill>
          <a:blip r:embed="rId4">
            <a:alphaModFix/>
          </a:blip>
          <a:stretch>
            <a:fillRect/>
          </a:stretch>
        </p:blipFill>
        <p:spPr>
          <a:xfrm>
            <a:off x="5620625" y="1198700"/>
            <a:ext cx="3331174" cy="3694575"/>
          </a:xfrm>
          <a:prstGeom prst="rect">
            <a:avLst/>
          </a:prstGeom>
          <a:noFill/>
          <a:ln>
            <a:noFill/>
          </a:ln>
        </p:spPr>
      </p:pic>
      <p:sp>
        <p:nvSpPr>
          <p:cNvPr id="148" name="Google Shape;148;p23"/>
          <p:cNvSpPr/>
          <p:nvPr/>
        </p:nvSpPr>
        <p:spPr>
          <a:xfrm>
            <a:off x="4369925" y="2691600"/>
            <a:ext cx="1250700" cy="457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49" name="Google Shape;149;p23"/>
          <p:cNvSpPr txBox="1"/>
          <p:nvPr/>
        </p:nvSpPr>
        <p:spPr>
          <a:xfrm>
            <a:off x="283125" y="2560800"/>
            <a:ext cx="1370400" cy="68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Roboto"/>
                <a:ea typeface="Roboto"/>
                <a:cs typeface="Roboto"/>
                <a:sym typeface="Roboto"/>
              </a:rPr>
              <a:t>Play Footage</a:t>
            </a:r>
            <a:endParaRPr b="1" sz="1800">
              <a:solidFill>
                <a:schemeClr val="dk1"/>
              </a:solidFill>
              <a:latin typeface="Roboto"/>
              <a:ea typeface="Roboto"/>
              <a:cs typeface="Roboto"/>
              <a:sym typeface="Roboto"/>
            </a:endParaRPr>
          </a:p>
        </p:txBody>
      </p:sp>
      <p:sp>
        <p:nvSpPr>
          <p:cNvPr id="150" name="Google Shape;150;p23"/>
          <p:cNvSpPr/>
          <p:nvPr/>
        </p:nvSpPr>
        <p:spPr>
          <a:xfrm>
            <a:off x="1501150" y="2691600"/>
            <a:ext cx="1250700" cy="457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51" name="Google Shape;151;p23"/>
          <p:cNvSpPr txBox="1"/>
          <p:nvPr/>
        </p:nvSpPr>
        <p:spPr>
          <a:xfrm>
            <a:off x="1533850" y="2157900"/>
            <a:ext cx="1370400" cy="68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Individual Frames</a:t>
            </a:r>
            <a:endParaRPr sz="1600">
              <a:solidFill>
                <a:schemeClr val="dk1"/>
              </a:solidFill>
              <a:latin typeface="Roboto"/>
              <a:ea typeface="Roboto"/>
              <a:cs typeface="Roboto"/>
              <a:sym typeface="Roboto"/>
            </a:endParaRPr>
          </a:p>
        </p:txBody>
      </p:sp>
      <p:sp>
        <p:nvSpPr>
          <p:cNvPr id="152" name="Google Shape;152;p23"/>
          <p:cNvSpPr txBox="1"/>
          <p:nvPr/>
        </p:nvSpPr>
        <p:spPr>
          <a:xfrm>
            <a:off x="4519850" y="2157900"/>
            <a:ext cx="973800" cy="68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Roboto"/>
                <a:ea typeface="Roboto"/>
                <a:cs typeface="Roboto"/>
                <a:sym typeface="Roboto"/>
              </a:rPr>
              <a:t>Final Output</a:t>
            </a:r>
            <a:endParaRPr sz="1600">
              <a:solidFill>
                <a:schemeClr val="dk1"/>
              </a:solidFill>
              <a:latin typeface="Roboto"/>
              <a:ea typeface="Roboto"/>
              <a:cs typeface="Roboto"/>
              <a:sym typeface="Roboto"/>
            </a:endParaRPr>
          </a:p>
        </p:txBody>
      </p:sp>
      <p:sp>
        <p:nvSpPr>
          <p:cNvPr id="153" name="Google Shape;153;p23"/>
          <p:cNvSpPr txBox="1"/>
          <p:nvPr/>
        </p:nvSpPr>
        <p:spPr>
          <a:xfrm>
            <a:off x="130725" y="3552975"/>
            <a:ext cx="2462700" cy="14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Roboto"/>
              <a:ea typeface="Roboto"/>
              <a:cs typeface="Roboto"/>
              <a:sym typeface="Roboto"/>
            </a:endParaRPr>
          </a:p>
        </p:txBody>
      </p:sp>
      <p:sp>
        <p:nvSpPr>
          <p:cNvPr id="154" name="Google Shape;154;p23"/>
          <p:cNvSpPr/>
          <p:nvPr/>
        </p:nvSpPr>
        <p:spPr>
          <a:xfrm>
            <a:off x="359325" y="3542850"/>
            <a:ext cx="2049000" cy="1050000"/>
          </a:xfrm>
          <a:prstGeom prst="rect">
            <a:avLst/>
          </a:prstGeom>
          <a:solidFill>
            <a:srgbClr val="F3F3F3"/>
          </a:solidFill>
          <a:ln cap="flat" cmpd="sng" w="9525">
            <a:solidFill>
              <a:schemeClr val="dk2"/>
            </a:solidFill>
            <a:prstDash val="solid"/>
            <a:round/>
            <a:headEnd len="sm" w="sm" type="none"/>
            <a:tailEnd len="sm" w="sm" type="none"/>
          </a:ln>
          <a:effectLst>
            <a:outerShdw blurRad="57150" rotWithShape="0" algn="bl" dir="5400000" dist="19050">
              <a:srgbClr val="000000">
                <a:alpha val="0"/>
              </a:srgbClr>
            </a:outerShdw>
            <a:reflection blurRad="0" dir="5400000" dist="38100" endA="0" endPos="30000" fadeDir="5400012" kx="0" rotWithShape="0" algn="bl" stA="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latin typeface="Roboto"/>
              <a:ea typeface="Roboto"/>
              <a:cs typeface="Roboto"/>
              <a:sym typeface="Roboto"/>
            </a:endParaRPr>
          </a:p>
          <a:p>
            <a:pPr indent="0" lvl="0" marL="0" rtl="0" algn="l">
              <a:spcBef>
                <a:spcPts val="0"/>
              </a:spcBef>
              <a:spcAft>
                <a:spcPts val="0"/>
              </a:spcAft>
              <a:buNone/>
            </a:pPr>
            <a:r>
              <a:t/>
            </a:r>
            <a:endParaRPr sz="1500">
              <a:latin typeface="Roboto"/>
              <a:ea typeface="Roboto"/>
              <a:cs typeface="Roboto"/>
              <a:sym typeface="Roboto"/>
            </a:endParaRPr>
          </a:p>
          <a:p>
            <a:pPr indent="0" lvl="0" marL="0" rtl="0" algn="l">
              <a:spcBef>
                <a:spcPts val="0"/>
              </a:spcBef>
              <a:spcAft>
                <a:spcPts val="0"/>
              </a:spcAft>
              <a:buNone/>
            </a:pPr>
            <a:r>
              <a:rPr lang="en" sz="1500">
                <a:latin typeface="Roboto"/>
                <a:ea typeface="Roboto"/>
                <a:cs typeface="Roboto"/>
                <a:sym typeface="Roboto"/>
              </a:rPr>
              <a:t>Training Accuracy :</a:t>
            </a:r>
            <a:r>
              <a:rPr b="1" lang="en" sz="1500">
                <a:latin typeface="Roboto"/>
                <a:ea typeface="Roboto"/>
                <a:cs typeface="Roboto"/>
                <a:sym typeface="Roboto"/>
              </a:rPr>
              <a:t> 89.44%</a:t>
            </a:r>
            <a:endParaRPr b="1" sz="1500">
              <a:latin typeface="Roboto"/>
              <a:ea typeface="Roboto"/>
              <a:cs typeface="Roboto"/>
              <a:sym typeface="Roboto"/>
            </a:endParaRPr>
          </a:p>
          <a:p>
            <a:pPr indent="0" lvl="0" marL="0" rtl="0" algn="l">
              <a:spcBef>
                <a:spcPts val="0"/>
              </a:spcBef>
              <a:spcAft>
                <a:spcPts val="0"/>
              </a:spcAft>
              <a:buNone/>
            </a:pPr>
            <a:r>
              <a:rPr lang="en" sz="1500">
                <a:latin typeface="Roboto"/>
                <a:ea typeface="Roboto"/>
                <a:cs typeface="Roboto"/>
                <a:sym typeface="Roboto"/>
              </a:rPr>
              <a:t>Validation Accuracy:</a:t>
            </a:r>
            <a:r>
              <a:rPr b="1" lang="en" sz="1500">
                <a:latin typeface="Roboto"/>
                <a:ea typeface="Roboto"/>
                <a:cs typeface="Roboto"/>
                <a:sym typeface="Roboto"/>
              </a:rPr>
              <a:t> 65.14%</a:t>
            </a:r>
            <a:endParaRPr b="1" sz="1500">
              <a:latin typeface="Roboto"/>
              <a:ea typeface="Roboto"/>
              <a:cs typeface="Roboto"/>
              <a:sym typeface="Roboto"/>
            </a:endParaRPr>
          </a:p>
          <a:p>
            <a:pPr indent="0" lvl="0" marL="0" rtl="0" algn="l">
              <a:spcBef>
                <a:spcPts val="0"/>
              </a:spcBef>
              <a:spcAft>
                <a:spcPts val="0"/>
              </a:spcAft>
              <a:buNone/>
            </a:pPr>
            <a:r>
              <a:t/>
            </a:r>
            <a:endParaRPr sz="1500">
              <a:latin typeface="Roboto"/>
              <a:ea typeface="Roboto"/>
              <a:cs typeface="Roboto"/>
              <a:sym typeface="Roboto"/>
            </a:endParaRPr>
          </a:p>
          <a:p>
            <a:pPr indent="0" lvl="0" marL="0" rtl="0" algn="ctr">
              <a:spcBef>
                <a:spcPts val="0"/>
              </a:spcBef>
              <a:spcAft>
                <a:spcPts val="0"/>
              </a:spcAft>
              <a:buNone/>
            </a:pPr>
            <a:r>
              <a:t/>
            </a:r>
            <a:endParaRPr sz="15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Next?</a:t>
            </a:r>
            <a:endParaRPr/>
          </a:p>
        </p:txBody>
      </p:sp>
      <p:sp>
        <p:nvSpPr>
          <p:cNvPr id="160" name="Google Shape;160;p24"/>
          <p:cNvSpPr txBox="1"/>
          <p:nvPr>
            <p:ph idx="1" type="body"/>
          </p:nvPr>
        </p:nvSpPr>
        <p:spPr>
          <a:xfrm>
            <a:off x="387900" y="1489825"/>
            <a:ext cx="40473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Inclusion of Historical Seasons information would </a:t>
            </a:r>
            <a:r>
              <a:rPr lang="en"/>
              <a:t>further</a:t>
            </a:r>
            <a:r>
              <a:rPr lang="en"/>
              <a:t> boost the analysis.</a:t>
            </a:r>
            <a:endParaRPr/>
          </a:p>
          <a:p>
            <a:pPr indent="-342900" lvl="0" marL="457200" rtl="0" algn="l">
              <a:spcBef>
                <a:spcPts val="0"/>
              </a:spcBef>
              <a:spcAft>
                <a:spcPts val="0"/>
              </a:spcAft>
              <a:buSzPts val="1800"/>
              <a:buChar char="●"/>
            </a:pPr>
            <a:r>
              <a:rPr lang="en"/>
              <a:t>Deploy Jersey Number Detection to work real-time.</a:t>
            </a:r>
            <a:endParaRPr/>
          </a:p>
        </p:txBody>
      </p:sp>
      <p:pic>
        <p:nvPicPr>
          <p:cNvPr id="161" name="Google Shape;161;p24"/>
          <p:cNvPicPr preferRelativeResize="0"/>
          <p:nvPr/>
        </p:nvPicPr>
        <p:blipFill>
          <a:blip r:embed="rId3">
            <a:alphaModFix/>
          </a:blip>
          <a:stretch>
            <a:fillRect/>
          </a:stretch>
        </p:blipFill>
        <p:spPr>
          <a:xfrm>
            <a:off x="4729275" y="1236638"/>
            <a:ext cx="4168500" cy="267021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5"/>
          <p:cNvSpPr txBox="1"/>
          <p:nvPr>
            <p:ph type="title"/>
          </p:nvPr>
        </p:nvSpPr>
        <p:spPr>
          <a:xfrm>
            <a:off x="3373425" y="226665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Questions?</a:t>
            </a:r>
            <a:endParaRPr sz="3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Objective and Goals</a:t>
            </a:r>
            <a:endParaRPr/>
          </a:p>
        </p:txBody>
      </p:sp>
      <p:sp>
        <p:nvSpPr>
          <p:cNvPr id="72" name="Google Shape;72;p14"/>
          <p:cNvSpPr txBox="1"/>
          <p:nvPr>
            <p:ph idx="1" type="body"/>
          </p:nvPr>
        </p:nvSpPr>
        <p:spPr>
          <a:xfrm>
            <a:off x="387900" y="1346425"/>
            <a:ext cx="4184100" cy="30789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SzPts val="935"/>
              <a:buNone/>
            </a:pPr>
            <a:r>
              <a:rPr lang="en" sz="1300"/>
              <a:t>The objective of this project is to study how the UNC Charlotte football players perform during games and provide live statistics. We also want to help the coaches with their game strategies and building a strong team.</a:t>
            </a:r>
            <a:endParaRPr sz="1300"/>
          </a:p>
          <a:p>
            <a:pPr indent="0" lvl="0" marL="0" rtl="0" algn="just">
              <a:lnSpc>
                <a:spcPct val="95000"/>
              </a:lnSpc>
              <a:spcBef>
                <a:spcPts val="0"/>
              </a:spcBef>
              <a:spcAft>
                <a:spcPts val="0"/>
              </a:spcAft>
              <a:buSzPts val="935"/>
              <a:buNone/>
            </a:pPr>
            <a:r>
              <a:t/>
            </a:r>
            <a:endParaRPr sz="1300"/>
          </a:p>
          <a:p>
            <a:pPr indent="-311150" lvl="0" marL="457200" rtl="0" algn="l">
              <a:lnSpc>
                <a:spcPct val="95000"/>
              </a:lnSpc>
              <a:spcBef>
                <a:spcPts val="0"/>
              </a:spcBef>
              <a:spcAft>
                <a:spcPts val="0"/>
              </a:spcAft>
              <a:buSzPts val="1300"/>
              <a:buChar char="●"/>
            </a:pPr>
            <a:r>
              <a:rPr lang="en" sz="1300"/>
              <a:t>To predict ‘Gain’ allowed by our Defense team based on formations, field positions etc.</a:t>
            </a:r>
            <a:endParaRPr sz="1300"/>
          </a:p>
          <a:p>
            <a:pPr indent="0" lvl="0" marL="457200" rtl="0" algn="l">
              <a:lnSpc>
                <a:spcPct val="95000"/>
              </a:lnSpc>
              <a:spcBef>
                <a:spcPts val="1200"/>
              </a:spcBef>
              <a:spcAft>
                <a:spcPts val="0"/>
              </a:spcAft>
              <a:buSzPts val="935"/>
              <a:buNone/>
            </a:pPr>
            <a:r>
              <a:t/>
            </a:r>
            <a:endParaRPr sz="1300"/>
          </a:p>
          <a:p>
            <a:pPr indent="-311150" lvl="0" marL="457200" rtl="0" algn="l">
              <a:lnSpc>
                <a:spcPct val="95000"/>
              </a:lnSpc>
              <a:spcBef>
                <a:spcPts val="0"/>
              </a:spcBef>
              <a:spcAft>
                <a:spcPts val="0"/>
              </a:spcAft>
              <a:buSzPts val="1300"/>
              <a:buChar char="●"/>
            </a:pPr>
            <a:r>
              <a:rPr lang="en" sz="1300"/>
              <a:t>Predict Run/Pass play to help coaches with defensive strategies.</a:t>
            </a:r>
            <a:endParaRPr sz="1300"/>
          </a:p>
          <a:p>
            <a:pPr indent="0" lvl="0" marL="457200" rtl="0" algn="l">
              <a:lnSpc>
                <a:spcPct val="95000"/>
              </a:lnSpc>
              <a:spcBef>
                <a:spcPts val="0"/>
              </a:spcBef>
              <a:spcAft>
                <a:spcPts val="0"/>
              </a:spcAft>
              <a:buSzPts val="935"/>
              <a:buNone/>
            </a:pPr>
            <a:r>
              <a:t/>
            </a:r>
            <a:endParaRPr sz="1300"/>
          </a:p>
          <a:p>
            <a:pPr indent="-311150" lvl="0" marL="457200" rtl="0" algn="l">
              <a:lnSpc>
                <a:spcPct val="95000"/>
              </a:lnSpc>
              <a:spcBef>
                <a:spcPts val="1200"/>
              </a:spcBef>
              <a:spcAft>
                <a:spcPts val="0"/>
              </a:spcAft>
              <a:buSzPts val="1300"/>
              <a:buChar char="●"/>
            </a:pPr>
            <a:r>
              <a:rPr lang="en" sz="1300"/>
              <a:t>Build a CNN Model to automate the manual live tracking process.</a:t>
            </a:r>
            <a:endParaRPr sz="1300"/>
          </a:p>
        </p:txBody>
      </p:sp>
      <p:pic>
        <p:nvPicPr>
          <p:cNvPr id="73" name="Google Shape;73;p14"/>
          <p:cNvPicPr preferRelativeResize="0"/>
          <p:nvPr/>
        </p:nvPicPr>
        <p:blipFill>
          <a:blip r:embed="rId3">
            <a:alphaModFix/>
          </a:blip>
          <a:stretch>
            <a:fillRect/>
          </a:stretch>
        </p:blipFill>
        <p:spPr>
          <a:xfrm>
            <a:off x="4774725" y="1670075"/>
            <a:ext cx="3720350" cy="23526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How is the Data?</a:t>
            </a:r>
            <a:endParaRPr/>
          </a:p>
        </p:txBody>
      </p:sp>
      <p:sp>
        <p:nvSpPr>
          <p:cNvPr id="79" name="Google Shape;79;p15"/>
          <p:cNvSpPr txBox="1"/>
          <p:nvPr>
            <p:ph idx="1" type="body"/>
          </p:nvPr>
        </p:nvSpPr>
        <p:spPr>
          <a:xfrm>
            <a:off x="387900" y="1261225"/>
            <a:ext cx="4131000" cy="3078900"/>
          </a:xfrm>
          <a:prstGeom prst="rect">
            <a:avLst/>
          </a:prstGeom>
        </p:spPr>
        <p:txBody>
          <a:bodyPr anchorCtr="0" anchor="t" bIns="91425" lIns="91425" spcFirstLastPara="1" rIns="91425" wrap="square" tIns="91425">
            <a:normAutofit/>
          </a:bodyPr>
          <a:lstStyle/>
          <a:p>
            <a:pPr indent="-323850" lvl="0" marL="457200" rtl="0" algn="just">
              <a:spcBef>
                <a:spcPts val="0"/>
              </a:spcBef>
              <a:spcAft>
                <a:spcPts val="0"/>
              </a:spcAft>
              <a:buSzPts val="1500"/>
              <a:buChar char="●"/>
            </a:pPr>
            <a:r>
              <a:rPr lang="en" sz="1500"/>
              <a:t>We manually collected all the data possible by attending the matches live and calculated required fields like Down and Distance using video footages.</a:t>
            </a:r>
            <a:endParaRPr sz="1500"/>
          </a:p>
          <a:p>
            <a:pPr indent="0" lvl="0" marL="457200" rtl="0" algn="just">
              <a:spcBef>
                <a:spcPts val="1200"/>
              </a:spcBef>
              <a:spcAft>
                <a:spcPts val="0"/>
              </a:spcAft>
              <a:buNone/>
            </a:pPr>
            <a:r>
              <a:t/>
            </a:r>
            <a:endParaRPr sz="1500"/>
          </a:p>
          <a:p>
            <a:pPr indent="0" lvl="0" marL="457200" rtl="0" algn="l">
              <a:spcBef>
                <a:spcPts val="0"/>
              </a:spcBef>
              <a:spcAft>
                <a:spcPts val="1200"/>
              </a:spcAft>
              <a:buNone/>
            </a:pPr>
            <a:r>
              <a:t/>
            </a:r>
            <a:endParaRPr sz="1500"/>
          </a:p>
        </p:txBody>
      </p:sp>
      <p:pic>
        <p:nvPicPr>
          <p:cNvPr id="80" name="Google Shape;80;p15"/>
          <p:cNvPicPr preferRelativeResize="0"/>
          <p:nvPr/>
        </p:nvPicPr>
        <p:blipFill>
          <a:blip r:embed="rId3">
            <a:alphaModFix/>
          </a:blip>
          <a:stretch>
            <a:fillRect/>
          </a:stretch>
        </p:blipFill>
        <p:spPr>
          <a:xfrm>
            <a:off x="1228050" y="2569850"/>
            <a:ext cx="2949451" cy="2248025"/>
          </a:xfrm>
          <a:prstGeom prst="rect">
            <a:avLst/>
          </a:prstGeom>
          <a:noFill/>
          <a:ln>
            <a:noFill/>
          </a:ln>
        </p:spPr>
      </p:pic>
      <p:pic>
        <p:nvPicPr>
          <p:cNvPr id="81" name="Google Shape;81;p15"/>
          <p:cNvPicPr preferRelativeResize="0"/>
          <p:nvPr/>
        </p:nvPicPr>
        <p:blipFill>
          <a:blip r:embed="rId4">
            <a:alphaModFix/>
          </a:blip>
          <a:stretch>
            <a:fillRect/>
          </a:stretch>
        </p:blipFill>
        <p:spPr>
          <a:xfrm>
            <a:off x="5253850" y="2848350"/>
            <a:ext cx="3076650" cy="1858599"/>
          </a:xfrm>
          <a:prstGeom prst="rect">
            <a:avLst/>
          </a:prstGeom>
          <a:noFill/>
          <a:ln>
            <a:noFill/>
          </a:ln>
        </p:spPr>
      </p:pic>
      <p:sp>
        <p:nvSpPr>
          <p:cNvPr id="82" name="Google Shape;82;p15"/>
          <p:cNvSpPr txBox="1"/>
          <p:nvPr>
            <p:ph idx="1" type="body"/>
          </p:nvPr>
        </p:nvSpPr>
        <p:spPr>
          <a:xfrm>
            <a:off x="4433150" y="401775"/>
            <a:ext cx="4131000" cy="30789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sz="1500">
                <a:solidFill>
                  <a:srgbClr val="FFFFFF"/>
                </a:solidFill>
              </a:rPr>
              <a:t>                                </a:t>
            </a:r>
            <a:r>
              <a:rPr b="1" lang="en" sz="1500">
                <a:solidFill>
                  <a:srgbClr val="FFFFFF"/>
                </a:solidFill>
              </a:rPr>
              <a:t>Datasets Used</a:t>
            </a:r>
            <a:endParaRPr b="1" sz="1500">
              <a:solidFill>
                <a:srgbClr val="FFFFFF"/>
              </a:solidFill>
            </a:endParaRPr>
          </a:p>
          <a:p>
            <a:pPr indent="-323850" lvl="1" marL="914400" rtl="0" algn="l">
              <a:spcBef>
                <a:spcPts val="1200"/>
              </a:spcBef>
              <a:spcAft>
                <a:spcPts val="0"/>
              </a:spcAft>
              <a:buClr>
                <a:srgbClr val="FFFFFF"/>
              </a:buClr>
              <a:buSzPts val="1500"/>
              <a:buFont typeface="Arial"/>
              <a:buChar char="●"/>
            </a:pPr>
            <a:r>
              <a:rPr lang="en" sz="1500">
                <a:solidFill>
                  <a:srgbClr val="FFFFFF"/>
                </a:solidFill>
              </a:rPr>
              <a:t>Catapault : Comprised of Fall 2023 Season ( 750 rows, 40 features)</a:t>
            </a:r>
            <a:endParaRPr sz="1500">
              <a:solidFill>
                <a:srgbClr val="FFFFFF"/>
              </a:solidFill>
            </a:endParaRPr>
          </a:p>
          <a:p>
            <a:pPr indent="-323850" lvl="1" marL="914400" rtl="0" algn="l">
              <a:lnSpc>
                <a:spcPct val="100000"/>
              </a:lnSpc>
              <a:spcBef>
                <a:spcPts val="0"/>
              </a:spcBef>
              <a:spcAft>
                <a:spcPts val="0"/>
              </a:spcAft>
              <a:buClr>
                <a:srgbClr val="FFFFFF"/>
              </a:buClr>
              <a:buSzPts val="1500"/>
              <a:buFont typeface="Roboto"/>
              <a:buChar char="●"/>
            </a:pPr>
            <a:r>
              <a:rPr lang="en" sz="1500">
                <a:solidFill>
                  <a:srgbClr val="FFFFFF"/>
                </a:solidFill>
              </a:rPr>
              <a:t>Player Information : Player Name, Offense/Defense, Player Position, Jersey Number</a:t>
            </a:r>
            <a:endParaRPr sz="1500">
              <a:solidFill>
                <a:srgbClr val="FFFFFF"/>
              </a:solidFill>
            </a:endParaRPr>
          </a:p>
          <a:p>
            <a:pPr indent="-323850" lvl="1" marL="914400" rtl="0" algn="l">
              <a:spcBef>
                <a:spcPts val="0"/>
              </a:spcBef>
              <a:spcAft>
                <a:spcPts val="0"/>
              </a:spcAft>
              <a:buClr>
                <a:srgbClr val="FFFFFF"/>
              </a:buClr>
              <a:buSzPts val="1500"/>
              <a:buFont typeface="Roboto"/>
              <a:buChar char="●"/>
            </a:pPr>
            <a:r>
              <a:rPr lang="en" sz="1500">
                <a:solidFill>
                  <a:srgbClr val="FFFFFF"/>
                </a:solidFill>
              </a:rPr>
              <a:t>NFL labelled  dataset (Video Footages) </a:t>
            </a:r>
            <a:endParaRPr sz="1500">
              <a:solidFill>
                <a:srgbClr val="FFFFFF"/>
              </a:solidFill>
            </a:endParaRPr>
          </a:p>
          <a:p>
            <a:pPr indent="0" lvl="0" marL="457200" rtl="0" algn="l">
              <a:spcBef>
                <a:spcPts val="1200"/>
              </a:spcBef>
              <a:spcAft>
                <a:spcPts val="1200"/>
              </a:spcAft>
              <a:buNone/>
            </a:pPr>
            <a:r>
              <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Plan of Execution</a:t>
            </a:r>
            <a:endParaRPr/>
          </a:p>
        </p:txBody>
      </p:sp>
      <p:pic>
        <p:nvPicPr>
          <p:cNvPr id="88" name="Google Shape;88;p16"/>
          <p:cNvPicPr preferRelativeResize="0"/>
          <p:nvPr/>
        </p:nvPicPr>
        <p:blipFill>
          <a:blip r:embed="rId3">
            <a:alphaModFix/>
          </a:blip>
          <a:stretch>
            <a:fillRect/>
          </a:stretch>
        </p:blipFill>
        <p:spPr>
          <a:xfrm>
            <a:off x="2193450" y="1466775"/>
            <a:ext cx="5377050" cy="3024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Glance</a:t>
            </a:r>
            <a:r>
              <a:rPr lang="en"/>
              <a:t> into the Data</a:t>
            </a:r>
            <a:endParaRPr/>
          </a:p>
        </p:txBody>
      </p:sp>
      <p:sp>
        <p:nvSpPr>
          <p:cNvPr id="94" name="Google Shape;94;p17"/>
          <p:cNvSpPr txBox="1"/>
          <p:nvPr>
            <p:ph idx="1" type="body"/>
          </p:nvPr>
        </p:nvSpPr>
        <p:spPr>
          <a:xfrm>
            <a:off x="387900" y="1326375"/>
            <a:ext cx="4243500" cy="1179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000"/>
              <a:t>Distribution of Gain across all the plays</a:t>
            </a:r>
            <a:endParaRPr sz="2000"/>
          </a:p>
        </p:txBody>
      </p:sp>
      <p:pic>
        <p:nvPicPr>
          <p:cNvPr id="95" name="Google Shape;95;p17"/>
          <p:cNvPicPr preferRelativeResize="0"/>
          <p:nvPr/>
        </p:nvPicPr>
        <p:blipFill>
          <a:blip r:embed="rId3">
            <a:alphaModFix/>
          </a:blip>
          <a:stretch>
            <a:fillRect/>
          </a:stretch>
        </p:blipFill>
        <p:spPr>
          <a:xfrm>
            <a:off x="797625" y="2996575"/>
            <a:ext cx="3833773" cy="1896100"/>
          </a:xfrm>
          <a:prstGeom prst="rect">
            <a:avLst/>
          </a:prstGeom>
          <a:noFill/>
          <a:ln>
            <a:noFill/>
          </a:ln>
        </p:spPr>
      </p:pic>
      <p:sp>
        <p:nvSpPr>
          <p:cNvPr id="96" name="Google Shape;96;p17"/>
          <p:cNvSpPr txBox="1"/>
          <p:nvPr>
            <p:ph idx="1" type="body"/>
          </p:nvPr>
        </p:nvSpPr>
        <p:spPr>
          <a:xfrm>
            <a:off x="4772900" y="3211975"/>
            <a:ext cx="4243500" cy="1179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000"/>
              <a:t>F</a:t>
            </a:r>
            <a:r>
              <a:rPr lang="en" sz="2000"/>
              <a:t>requency of f</a:t>
            </a:r>
            <a:r>
              <a:rPr lang="en" sz="2000"/>
              <a:t>ormations followed by the team</a:t>
            </a:r>
            <a:endParaRPr sz="2000"/>
          </a:p>
        </p:txBody>
      </p:sp>
      <p:pic>
        <p:nvPicPr>
          <p:cNvPr id="97" name="Google Shape;97;p17"/>
          <p:cNvPicPr preferRelativeResize="0"/>
          <p:nvPr/>
        </p:nvPicPr>
        <p:blipFill>
          <a:blip r:embed="rId4">
            <a:alphaModFix/>
          </a:blip>
          <a:stretch>
            <a:fillRect/>
          </a:stretch>
        </p:blipFill>
        <p:spPr>
          <a:xfrm>
            <a:off x="4849100" y="653900"/>
            <a:ext cx="3833776" cy="21685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616500" y="5342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3200"/>
              <a:t>Data Cleaning</a:t>
            </a:r>
            <a:endParaRPr sz="3200"/>
          </a:p>
        </p:txBody>
      </p:sp>
      <p:sp>
        <p:nvSpPr>
          <p:cNvPr id="103" name="Google Shape;103;p18"/>
          <p:cNvSpPr txBox="1"/>
          <p:nvPr>
            <p:ph idx="1" type="body"/>
          </p:nvPr>
        </p:nvSpPr>
        <p:spPr>
          <a:xfrm>
            <a:off x="387900" y="1489824"/>
            <a:ext cx="3731400" cy="1212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Imputing Missing Values</a:t>
            </a:r>
            <a:endParaRPr/>
          </a:p>
          <a:p>
            <a:pPr indent="-342900" lvl="0" marL="457200" rtl="0" algn="l">
              <a:spcBef>
                <a:spcPts val="0"/>
              </a:spcBef>
              <a:spcAft>
                <a:spcPts val="0"/>
              </a:spcAft>
              <a:buSzPts val="1800"/>
              <a:buChar char="●"/>
            </a:pPr>
            <a:r>
              <a:rPr lang="en"/>
              <a:t>Drop Duplicates</a:t>
            </a:r>
            <a:endParaRPr/>
          </a:p>
          <a:p>
            <a:pPr indent="-342900" lvl="0" marL="457200" rtl="0" algn="l">
              <a:spcBef>
                <a:spcPts val="0"/>
              </a:spcBef>
              <a:spcAft>
                <a:spcPts val="0"/>
              </a:spcAft>
              <a:buSzPts val="1800"/>
              <a:buChar char="●"/>
            </a:pPr>
            <a:r>
              <a:rPr lang="en"/>
              <a:t>Correct Human Errors </a:t>
            </a:r>
            <a:endParaRPr/>
          </a:p>
        </p:txBody>
      </p:sp>
      <p:sp>
        <p:nvSpPr>
          <p:cNvPr id="104" name="Google Shape;104;p18"/>
          <p:cNvSpPr txBox="1"/>
          <p:nvPr>
            <p:ph type="title"/>
          </p:nvPr>
        </p:nvSpPr>
        <p:spPr>
          <a:xfrm>
            <a:off x="561700" y="2615500"/>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900"/>
              <a:t>Feature Engineering</a:t>
            </a:r>
            <a:endParaRPr sz="2900"/>
          </a:p>
        </p:txBody>
      </p:sp>
      <p:sp>
        <p:nvSpPr>
          <p:cNvPr id="105" name="Google Shape;105;p18"/>
          <p:cNvSpPr txBox="1"/>
          <p:nvPr>
            <p:ph idx="1" type="body"/>
          </p:nvPr>
        </p:nvSpPr>
        <p:spPr>
          <a:xfrm>
            <a:off x="562100" y="3353099"/>
            <a:ext cx="3731400" cy="1212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One-Hot Encoding</a:t>
            </a:r>
            <a:endParaRPr/>
          </a:p>
          <a:p>
            <a:pPr indent="-342900" lvl="0" marL="457200" rtl="0" algn="l">
              <a:spcBef>
                <a:spcPts val="0"/>
              </a:spcBef>
              <a:spcAft>
                <a:spcPts val="0"/>
              </a:spcAft>
              <a:buSzPts val="1800"/>
              <a:buChar char="●"/>
            </a:pPr>
            <a:r>
              <a:rPr lang="en"/>
              <a:t>Multicollinearity using VIF</a:t>
            </a:r>
            <a:endParaRPr/>
          </a:p>
        </p:txBody>
      </p:sp>
      <p:pic>
        <p:nvPicPr>
          <p:cNvPr id="106" name="Google Shape;106;p18"/>
          <p:cNvPicPr preferRelativeResize="0"/>
          <p:nvPr/>
        </p:nvPicPr>
        <p:blipFill>
          <a:blip r:embed="rId3">
            <a:alphaModFix/>
          </a:blip>
          <a:stretch>
            <a:fillRect/>
          </a:stretch>
        </p:blipFill>
        <p:spPr>
          <a:xfrm>
            <a:off x="4501875" y="1449862"/>
            <a:ext cx="4412874" cy="2396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MODELLING</a:t>
            </a:r>
            <a:endParaRPr/>
          </a:p>
        </p:txBody>
      </p:sp>
      <p:sp>
        <p:nvSpPr>
          <p:cNvPr id="112" name="Google Shape;112;p19"/>
          <p:cNvSpPr txBox="1"/>
          <p:nvPr>
            <p:ph idx="1" type="body"/>
          </p:nvPr>
        </p:nvSpPr>
        <p:spPr>
          <a:xfrm>
            <a:off x="540300" y="1489825"/>
            <a:ext cx="2979300" cy="30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i="1" lang="en" sz="1900" u="sng"/>
              <a:t>Gain Prediction</a:t>
            </a:r>
            <a:endParaRPr b="1" i="1" sz="1900" u="sng"/>
          </a:p>
          <a:p>
            <a:pPr indent="-349250" lvl="0" marL="457200" rtl="0" algn="l">
              <a:spcBef>
                <a:spcPts val="1200"/>
              </a:spcBef>
              <a:spcAft>
                <a:spcPts val="0"/>
              </a:spcAft>
              <a:buSzPts val="1900"/>
              <a:buChar char="●"/>
            </a:pPr>
            <a:r>
              <a:rPr lang="en" sz="1900"/>
              <a:t>Random Forests</a:t>
            </a:r>
            <a:endParaRPr sz="1900"/>
          </a:p>
          <a:p>
            <a:pPr indent="-349250" lvl="0" marL="457200" rtl="0" algn="l">
              <a:spcBef>
                <a:spcPts val="0"/>
              </a:spcBef>
              <a:spcAft>
                <a:spcPts val="0"/>
              </a:spcAft>
              <a:buSzPts val="1900"/>
              <a:buChar char="●"/>
            </a:pPr>
            <a:r>
              <a:rPr lang="en" sz="1900"/>
              <a:t>SVR</a:t>
            </a:r>
            <a:endParaRPr sz="1900"/>
          </a:p>
          <a:p>
            <a:pPr indent="-349250" lvl="0" marL="457200" rtl="0" algn="l">
              <a:spcBef>
                <a:spcPts val="0"/>
              </a:spcBef>
              <a:spcAft>
                <a:spcPts val="0"/>
              </a:spcAft>
              <a:buSzPts val="1900"/>
              <a:buChar char="●"/>
            </a:pPr>
            <a:r>
              <a:rPr lang="en" sz="1900"/>
              <a:t>Linear Regression</a:t>
            </a:r>
            <a:endParaRPr sz="1900"/>
          </a:p>
          <a:p>
            <a:pPr indent="-349250" lvl="0" marL="457200" rtl="0" algn="l">
              <a:spcBef>
                <a:spcPts val="0"/>
              </a:spcBef>
              <a:spcAft>
                <a:spcPts val="0"/>
              </a:spcAft>
              <a:buSzPts val="1900"/>
              <a:buChar char="●"/>
            </a:pPr>
            <a:r>
              <a:rPr lang="en" sz="1900"/>
              <a:t>Gradient Boosting Regressor</a:t>
            </a:r>
            <a:endParaRPr sz="1900"/>
          </a:p>
        </p:txBody>
      </p:sp>
      <p:sp>
        <p:nvSpPr>
          <p:cNvPr id="113" name="Google Shape;113;p19"/>
          <p:cNvSpPr txBox="1"/>
          <p:nvPr>
            <p:ph idx="1" type="body"/>
          </p:nvPr>
        </p:nvSpPr>
        <p:spPr>
          <a:xfrm>
            <a:off x="3264600" y="1489825"/>
            <a:ext cx="2979300" cy="30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i="1" lang="en" sz="1900" u="sng"/>
              <a:t>R/P</a:t>
            </a:r>
            <a:r>
              <a:rPr b="1" i="1" lang="en" sz="1900" u="sng"/>
              <a:t> Classification</a:t>
            </a:r>
            <a:endParaRPr b="1" i="1" sz="1900" u="sng"/>
          </a:p>
          <a:p>
            <a:pPr indent="-349250" lvl="0" marL="457200" rtl="0" algn="l">
              <a:spcBef>
                <a:spcPts val="1200"/>
              </a:spcBef>
              <a:spcAft>
                <a:spcPts val="0"/>
              </a:spcAft>
              <a:buSzPts val="1900"/>
              <a:buChar char="●"/>
            </a:pPr>
            <a:r>
              <a:rPr lang="en" sz="1900"/>
              <a:t>Random Forests</a:t>
            </a:r>
            <a:endParaRPr sz="1900"/>
          </a:p>
          <a:p>
            <a:pPr indent="-349250" lvl="0" marL="457200" rtl="0" algn="l">
              <a:spcBef>
                <a:spcPts val="0"/>
              </a:spcBef>
              <a:spcAft>
                <a:spcPts val="0"/>
              </a:spcAft>
              <a:buSzPts val="1900"/>
              <a:buChar char="●"/>
            </a:pPr>
            <a:r>
              <a:rPr lang="en" sz="1900"/>
              <a:t>SVC</a:t>
            </a:r>
            <a:endParaRPr sz="1900"/>
          </a:p>
          <a:p>
            <a:pPr indent="-349250" lvl="0" marL="457200" rtl="0" algn="l">
              <a:spcBef>
                <a:spcPts val="0"/>
              </a:spcBef>
              <a:spcAft>
                <a:spcPts val="0"/>
              </a:spcAft>
              <a:buSzPts val="1900"/>
              <a:buChar char="●"/>
            </a:pPr>
            <a:r>
              <a:rPr lang="en" sz="1900"/>
              <a:t>Gradient Boosting Classifier</a:t>
            </a:r>
            <a:endParaRPr sz="1900"/>
          </a:p>
        </p:txBody>
      </p:sp>
      <p:sp>
        <p:nvSpPr>
          <p:cNvPr id="114" name="Google Shape;114;p19"/>
          <p:cNvSpPr txBox="1"/>
          <p:nvPr>
            <p:ph idx="1" type="body"/>
          </p:nvPr>
        </p:nvSpPr>
        <p:spPr>
          <a:xfrm>
            <a:off x="6044750" y="1489825"/>
            <a:ext cx="2979300" cy="30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i="1" lang="en" sz="1900" u="sng"/>
              <a:t>Jersey Number Detection</a:t>
            </a:r>
            <a:endParaRPr b="1" i="1" sz="1900" u="sng"/>
          </a:p>
          <a:p>
            <a:pPr indent="-349250" lvl="0" marL="457200" rtl="0" algn="l">
              <a:spcBef>
                <a:spcPts val="1200"/>
              </a:spcBef>
              <a:spcAft>
                <a:spcPts val="0"/>
              </a:spcAft>
              <a:buSzPts val="1900"/>
              <a:buChar char="●"/>
            </a:pPr>
            <a:r>
              <a:rPr lang="en" sz="1900"/>
              <a:t>EfficientNet</a:t>
            </a:r>
            <a:endParaRPr sz="19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Gain Models Performance</a:t>
            </a:r>
            <a:endParaRPr/>
          </a:p>
        </p:txBody>
      </p:sp>
      <p:pic>
        <p:nvPicPr>
          <p:cNvPr id="120" name="Google Shape;120;p20"/>
          <p:cNvPicPr preferRelativeResize="0"/>
          <p:nvPr/>
        </p:nvPicPr>
        <p:blipFill>
          <a:blip r:embed="rId3">
            <a:alphaModFix/>
          </a:blip>
          <a:stretch>
            <a:fillRect/>
          </a:stretch>
        </p:blipFill>
        <p:spPr>
          <a:xfrm>
            <a:off x="1230650" y="2583300"/>
            <a:ext cx="3694700" cy="1785785"/>
          </a:xfrm>
          <a:prstGeom prst="rect">
            <a:avLst/>
          </a:prstGeom>
          <a:noFill/>
          <a:ln>
            <a:noFill/>
          </a:ln>
        </p:spPr>
      </p:pic>
      <p:pic>
        <p:nvPicPr>
          <p:cNvPr id="121" name="Google Shape;121;p20"/>
          <p:cNvPicPr preferRelativeResize="0"/>
          <p:nvPr/>
        </p:nvPicPr>
        <p:blipFill>
          <a:blip r:embed="rId4">
            <a:alphaModFix/>
          </a:blip>
          <a:stretch>
            <a:fillRect/>
          </a:stretch>
        </p:blipFill>
        <p:spPr>
          <a:xfrm>
            <a:off x="5548875" y="3126534"/>
            <a:ext cx="3207226" cy="1711990"/>
          </a:xfrm>
          <a:prstGeom prst="rect">
            <a:avLst/>
          </a:prstGeom>
          <a:noFill/>
          <a:ln>
            <a:noFill/>
          </a:ln>
        </p:spPr>
      </p:pic>
      <p:pic>
        <p:nvPicPr>
          <p:cNvPr id="122" name="Google Shape;122;p20"/>
          <p:cNvPicPr preferRelativeResize="0"/>
          <p:nvPr/>
        </p:nvPicPr>
        <p:blipFill>
          <a:blip r:embed="rId5">
            <a:alphaModFix/>
          </a:blip>
          <a:stretch>
            <a:fillRect/>
          </a:stretch>
        </p:blipFill>
        <p:spPr>
          <a:xfrm>
            <a:off x="5548875" y="1035175"/>
            <a:ext cx="3207226" cy="1939200"/>
          </a:xfrm>
          <a:prstGeom prst="rect">
            <a:avLst/>
          </a:prstGeom>
          <a:noFill/>
          <a:ln>
            <a:noFill/>
          </a:ln>
        </p:spPr>
      </p:pic>
      <p:sp>
        <p:nvSpPr>
          <p:cNvPr id="123" name="Google Shape;123;p20"/>
          <p:cNvSpPr txBox="1"/>
          <p:nvPr/>
        </p:nvSpPr>
        <p:spPr>
          <a:xfrm>
            <a:off x="664825" y="1460150"/>
            <a:ext cx="4424400" cy="11442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Roboto"/>
              <a:buChar char="●"/>
            </a:pPr>
            <a:r>
              <a:rPr lang="en" sz="1700">
                <a:solidFill>
                  <a:schemeClr val="dk1"/>
                </a:solidFill>
                <a:latin typeface="Roboto"/>
                <a:ea typeface="Roboto"/>
                <a:cs typeface="Roboto"/>
                <a:sym typeface="Roboto"/>
              </a:rPr>
              <a:t>Features used: [‘Name’, 'Play Number', 'Down' ,'Distance', 'Field Position', 'Formation', 'Backfield']</a:t>
            </a:r>
            <a:endParaRPr sz="1700">
              <a:solidFill>
                <a:schemeClr val="dk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R/P Classification Models Performance</a:t>
            </a:r>
            <a:endParaRPr/>
          </a:p>
        </p:txBody>
      </p:sp>
      <p:pic>
        <p:nvPicPr>
          <p:cNvPr id="129" name="Google Shape;129;p21"/>
          <p:cNvPicPr preferRelativeResize="0"/>
          <p:nvPr/>
        </p:nvPicPr>
        <p:blipFill>
          <a:blip r:embed="rId3">
            <a:alphaModFix/>
          </a:blip>
          <a:stretch>
            <a:fillRect/>
          </a:stretch>
        </p:blipFill>
        <p:spPr>
          <a:xfrm>
            <a:off x="5339650" y="2234538"/>
            <a:ext cx="3221334" cy="1723550"/>
          </a:xfrm>
          <a:prstGeom prst="rect">
            <a:avLst/>
          </a:prstGeom>
          <a:noFill/>
          <a:ln>
            <a:noFill/>
          </a:ln>
        </p:spPr>
      </p:pic>
      <p:pic>
        <p:nvPicPr>
          <p:cNvPr id="130" name="Google Shape;130;p21"/>
          <p:cNvPicPr preferRelativeResize="0"/>
          <p:nvPr/>
        </p:nvPicPr>
        <p:blipFill>
          <a:blip r:embed="rId4">
            <a:alphaModFix/>
          </a:blip>
          <a:stretch>
            <a:fillRect/>
          </a:stretch>
        </p:blipFill>
        <p:spPr>
          <a:xfrm>
            <a:off x="1395525" y="2258150"/>
            <a:ext cx="3573376" cy="1676325"/>
          </a:xfrm>
          <a:prstGeom prst="rect">
            <a:avLst/>
          </a:prstGeom>
          <a:noFill/>
          <a:ln>
            <a:noFill/>
          </a:ln>
        </p:spPr>
      </p:pic>
      <p:sp>
        <p:nvSpPr>
          <p:cNvPr id="131" name="Google Shape;131;p21"/>
          <p:cNvSpPr txBox="1"/>
          <p:nvPr/>
        </p:nvSpPr>
        <p:spPr>
          <a:xfrm>
            <a:off x="741025" y="1383950"/>
            <a:ext cx="7820100" cy="11442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Features used: [‘Name’, 'Play Number', 'Down' ,'Distance', 'Field Position', 'Formation', 'Backfield']</a:t>
            </a:r>
            <a:endParaRPr sz="1800">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